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576C"/>
    <a:srgbClr val="02AE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639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net\Documents\INFORMACI&#211;N%20Y%20ESTADISTICA\DOCUMENTOS\INDICADORES%20PARA%20ACREDITACIONES\INDICADORES\glob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net\Documents\INFORMACI&#211;N%20Y%20ESTADISTICA\DOCUMENTOS\INDICADORES%20PARA%20ACREDITACIONES\INDICADORES\glob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rgbClr val="FF6600"/>
                </a:solidFill>
              </a:rPr>
              <a:t>Eficiencia Terminal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Hoja1!$F$5</c:f>
              <c:strCache>
                <c:ptCount val="1"/>
                <c:pt idx="0">
                  <c:v>% EFICIENCIA TERMINAL 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3.675343972644894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62F-486C-8A44-B4ECA097DA02}"/>
                </c:ext>
              </c:extLst>
            </c:dLbl>
            <c:dLbl>
              <c:idx val="2"/>
              <c:layout>
                <c:manualLayout>
                  <c:x val="-2.4502293150966033E-2"/>
                  <c:y val="5.60560560560560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62F-486C-8A44-B4ECA097DA02}"/>
                </c:ext>
              </c:extLst>
            </c:dLbl>
            <c:dLbl>
              <c:idx val="3"/>
              <c:layout>
                <c:manualLayout>
                  <c:x val="-1.225114657548298E-2"/>
                  <c:y val="4.80480480480480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62F-486C-8A44-B4ECA097DA02}"/>
                </c:ext>
              </c:extLst>
            </c:dLbl>
            <c:dLbl>
              <c:idx val="5"/>
              <c:layout>
                <c:manualLayout>
                  <c:x val="-2.6544150913546533E-2"/>
                  <c:y val="-2.40240240240240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62F-486C-8A44-B4ECA097DA02}"/>
                </c:ext>
              </c:extLst>
            </c:dLbl>
            <c:dLbl>
              <c:idx val="7"/>
              <c:layout>
                <c:manualLayout>
                  <c:x val="-2.2460435388385463E-2"/>
                  <c:y val="-3.670294604113871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62F-486C-8A44-B4ECA097DA02}"/>
                </c:ext>
              </c:extLst>
            </c:dLbl>
            <c:dLbl>
              <c:idx val="8"/>
              <c:layout>
                <c:manualLayout>
                  <c:x val="-2.4502293150966109E-2"/>
                  <c:y val="-3.670294604113871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62F-486C-8A44-B4ECA097DA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Hoja1!$E$6:$E$14</c:f>
              <c:strCache>
                <c:ptCount val="9"/>
                <c:pt idx="0">
                  <c:v>ASP</c:v>
                </c:pt>
                <c:pt idx="1">
                  <c:v>DGS</c:v>
                </c:pt>
                <c:pt idx="2">
                  <c:v>ER</c:v>
                </c:pt>
                <c:pt idx="3">
                  <c:v>INM</c:v>
                </c:pt>
                <c:pt idx="4">
                  <c:v>M</c:v>
                </c:pt>
                <c:pt idx="5">
                  <c:v>PB</c:v>
                </c:pt>
                <c:pt idx="6">
                  <c:v>POI</c:v>
                </c:pt>
                <c:pt idx="7">
                  <c:v>RIC</c:v>
                </c:pt>
                <c:pt idx="8">
                  <c:v>TOTAL</c:v>
                </c:pt>
              </c:strCache>
            </c:strRef>
          </c:cat>
          <c:val>
            <c:numRef>
              <c:f>Hoja1!$F$6:$F$14</c:f>
              <c:numCache>
                <c:formatCode>0.00%</c:formatCode>
                <c:ptCount val="9"/>
                <c:pt idx="0">
                  <c:v>0.84615384615384615</c:v>
                </c:pt>
                <c:pt idx="1">
                  <c:v>0.97058823529411764</c:v>
                </c:pt>
                <c:pt idx="2">
                  <c:v>0.92307692307692313</c:v>
                </c:pt>
                <c:pt idx="3">
                  <c:v>0.84090909090909094</c:v>
                </c:pt>
                <c:pt idx="4">
                  <c:v>0.83333333333333337</c:v>
                </c:pt>
                <c:pt idx="5">
                  <c:v>0.8571428571428571</c:v>
                </c:pt>
                <c:pt idx="6">
                  <c:v>0.92957746478873238</c:v>
                </c:pt>
                <c:pt idx="7" formatCode="0%">
                  <c:v>1</c:v>
                </c:pt>
                <c:pt idx="8">
                  <c:v>0.87798408488063662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62F-486C-8A44-B4ECA097DA02}"/>
            </c:ext>
          </c:extLst>
        </c:ser>
        <c:ser>
          <c:idx val="1"/>
          <c:order val="1"/>
          <c:tx>
            <c:strRef>
              <c:f>Hoja1!$G$5</c:f>
              <c:strCache>
                <c:ptCount val="1"/>
                <c:pt idx="0">
                  <c:v>% EFICIENCIA TERMINAL 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293004338063476E-2"/>
                  <c:y val="4.80480480480480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62F-486C-8A44-B4ECA097DA02}"/>
                </c:ext>
              </c:extLst>
            </c:dLbl>
            <c:dLbl>
              <c:idx val="1"/>
              <c:layout>
                <c:manualLayout>
                  <c:x val="2.6544150913546456E-2"/>
                  <c:y val="-8.00800800800804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62F-486C-8A44-B4ECA097DA02}"/>
                </c:ext>
              </c:extLst>
            </c:dLbl>
            <c:dLbl>
              <c:idx val="2"/>
              <c:layout>
                <c:manualLayout>
                  <c:x val="2.0418577625804591E-3"/>
                  <c:y val="-3.6036036036036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62F-486C-8A44-B4ECA097DA02}"/>
                </c:ext>
              </c:extLst>
            </c:dLbl>
            <c:dLbl>
              <c:idx val="4"/>
              <c:layout>
                <c:manualLayout>
                  <c:x val="1.2251146575482905E-2"/>
                  <c:y val="5.60560560560560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562F-486C-8A44-B4ECA097DA02}"/>
                </c:ext>
              </c:extLst>
            </c:dLbl>
            <c:dLbl>
              <c:idx val="6"/>
              <c:layout>
                <c:manualLayout>
                  <c:x val="1.8376719863224471E-2"/>
                  <c:y val="4.40440440440440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562F-486C-8A44-B4ECA097DA02}"/>
                </c:ext>
              </c:extLst>
            </c:dLbl>
            <c:dLbl>
              <c:idx val="7"/>
              <c:layout>
                <c:manualLayout>
                  <c:x val="1.8376719863224471E-2"/>
                  <c:y val="-3.670294604113871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562F-486C-8A44-B4ECA097DA02}"/>
                </c:ext>
              </c:extLst>
            </c:dLbl>
            <c:dLbl>
              <c:idx val="8"/>
              <c:layout>
                <c:manualLayout>
                  <c:x val="2.6544150913546456E-2"/>
                  <c:y val="4.0040040040040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562F-486C-8A44-B4ECA097DA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Hoja1!$E$6:$E$14</c:f>
              <c:strCache>
                <c:ptCount val="9"/>
                <c:pt idx="0">
                  <c:v>ASP</c:v>
                </c:pt>
                <c:pt idx="1">
                  <c:v>DGS</c:v>
                </c:pt>
                <c:pt idx="2">
                  <c:v>ER</c:v>
                </c:pt>
                <c:pt idx="3">
                  <c:v>INM</c:v>
                </c:pt>
                <c:pt idx="4">
                  <c:v>M</c:v>
                </c:pt>
                <c:pt idx="5">
                  <c:v>PB</c:v>
                </c:pt>
                <c:pt idx="6">
                  <c:v>POI</c:v>
                </c:pt>
                <c:pt idx="7">
                  <c:v>RIC</c:v>
                </c:pt>
                <c:pt idx="8">
                  <c:v>TOTAL</c:v>
                </c:pt>
              </c:strCache>
            </c:strRef>
          </c:cat>
          <c:val>
            <c:numRef>
              <c:f>Hoja1!$G$6:$G$14</c:f>
              <c:numCache>
                <c:formatCode>0.00%</c:formatCode>
                <c:ptCount val="9"/>
                <c:pt idx="0">
                  <c:v>0.81967213114754101</c:v>
                </c:pt>
                <c:pt idx="1">
                  <c:v>0.97222222222222221</c:v>
                </c:pt>
                <c:pt idx="2">
                  <c:v>0.85</c:v>
                </c:pt>
                <c:pt idx="3">
                  <c:v>0.87037037037037035</c:v>
                </c:pt>
                <c:pt idx="4">
                  <c:v>0.74</c:v>
                </c:pt>
                <c:pt idx="5">
                  <c:v>0.85964912280701755</c:v>
                </c:pt>
                <c:pt idx="6">
                  <c:v>0.86792452830188682</c:v>
                </c:pt>
                <c:pt idx="7" formatCode="0%">
                  <c:v>1</c:v>
                </c:pt>
                <c:pt idx="8" formatCode="0%">
                  <c:v>0.85678391959798994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62F-486C-8A44-B4ECA097DA0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73087935"/>
        <c:axId val="973088351"/>
      </c:barChart>
      <c:catAx>
        <c:axId val="9730879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973088351"/>
        <c:crosses val="autoZero"/>
        <c:auto val="1"/>
        <c:lblAlgn val="ctr"/>
        <c:lblOffset val="100"/>
        <c:noMultiLvlLbl val="0"/>
      </c:catAx>
      <c:valAx>
        <c:axId val="9730883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973087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419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419" b="1">
                <a:solidFill>
                  <a:srgbClr val="002060"/>
                </a:solidFill>
              </a:rPr>
              <a:t>Graduación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Hoja1!$J$5</c:f>
              <c:strCache>
                <c:ptCount val="1"/>
                <c:pt idx="0">
                  <c:v>% DE GRADUACIÓN 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Hoja1!$I$6:$I$13</c:f>
              <c:strCache>
                <c:ptCount val="8"/>
                <c:pt idx="0">
                  <c:v>ASP</c:v>
                </c:pt>
                <c:pt idx="1">
                  <c:v>DGS</c:v>
                </c:pt>
                <c:pt idx="2">
                  <c:v>ER</c:v>
                </c:pt>
                <c:pt idx="3">
                  <c:v>INM</c:v>
                </c:pt>
                <c:pt idx="4">
                  <c:v>M</c:v>
                </c:pt>
                <c:pt idx="5">
                  <c:v>PB</c:v>
                </c:pt>
                <c:pt idx="6">
                  <c:v>POI</c:v>
                </c:pt>
                <c:pt idx="7">
                  <c:v>RIC</c:v>
                </c:pt>
              </c:strCache>
            </c:strRef>
          </c:cat>
          <c:val>
            <c:numRef>
              <c:f>Hoja1!$J$6:$J$13</c:f>
              <c:numCache>
                <c:formatCode>0.00%</c:formatCode>
                <c:ptCount val="8"/>
                <c:pt idx="0">
                  <c:v>0.87692307692307692</c:v>
                </c:pt>
                <c:pt idx="1">
                  <c:v>0.97058823529411764</c:v>
                </c:pt>
                <c:pt idx="2">
                  <c:v>1.2307692307692308</c:v>
                </c:pt>
                <c:pt idx="3">
                  <c:v>0.86363636363636365</c:v>
                </c:pt>
                <c:pt idx="4">
                  <c:v>0.9285714285714286</c:v>
                </c:pt>
                <c:pt idx="5">
                  <c:v>0.875</c:v>
                </c:pt>
                <c:pt idx="6">
                  <c:v>0.95774647887323938</c:v>
                </c:pt>
                <c:pt idx="7" formatCode="0%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06-4A48-B5DE-34A86303ADD6}"/>
            </c:ext>
          </c:extLst>
        </c:ser>
        <c:ser>
          <c:idx val="1"/>
          <c:order val="1"/>
          <c:tx>
            <c:strRef>
              <c:f>Hoja1!$K$5</c:f>
              <c:strCache>
                <c:ptCount val="1"/>
                <c:pt idx="0">
                  <c:v>% DE GRADUACIÓN 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7681665927701809E-2"/>
                  <c:y val="7.5808223103003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206-4A48-B5DE-34A86303ADD6}"/>
                </c:ext>
              </c:extLst>
            </c:dLbl>
            <c:dLbl>
              <c:idx val="1"/>
              <c:layout>
                <c:manualLayout>
                  <c:x val="2.5374860433726658E-2"/>
                  <c:y val="7.1348915861650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206-4A48-B5DE-34A86303ADD6}"/>
                </c:ext>
              </c:extLst>
            </c:dLbl>
            <c:dLbl>
              <c:idx val="3"/>
              <c:layout>
                <c:manualLayout>
                  <c:x val="2.7681665927701809E-2"/>
                  <c:y val="7.1348915861650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206-4A48-B5DE-34A86303ADD6}"/>
                </c:ext>
              </c:extLst>
            </c:dLbl>
            <c:dLbl>
              <c:idx val="4"/>
              <c:layout>
                <c:manualLayout>
                  <c:x val="2.0761249445776356E-2"/>
                  <c:y val="6.2430301378944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206-4A48-B5DE-34A86303ADD6}"/>
                </c:ext>
              </c:extLst>
            </c:dLbl>
            <c:dLbl>
              <c:idx val="5"/>
              <c:layout>
                <c:manualLayout>
                  <c:x val="2.5374860433726658E-2"/>
                  <c:y val="7.1348915861650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206-4A48-B5DE-34A86303ADD6}"/>
                </c:ext>
              </c:extLst>
            </c:dLbl>
            <c:dLbl>
              <c:idx val="6"/>
              <c:layout>
                <c:manualLayout>
                  <c:x val="2.306805493975134E-2"/>
                  <c:y val="5.7970994137590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206-4A48-B5DE-34A86303ADD6}"/>
                </c:ext>
              </c:extLst>
            </c:dLbl>
            <c:dLbl>
              <c:idx val="7"/>
              <c:layout>
                <c:manualLayout>
                  <c:x val="3.4602082409627262E-2"/>
                  <c:y val="4.9052379654884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206-4A48-B5DE-34A86303AD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Hoja1!$I$6:$I$13</c:f>
              <c:strCache>
                <c:ptCount val="8"/>
                <c:pt idx="0">
                  <c:v>ASP</c:v>
                </c:pt>
                <c:pt idx="1">
                  <c:v>DGS</c:v>
                </c:pt>
                <c:pt idx="2">
                  <c:v>ER</c:v>
                </c:pt>
                <c:pt idx="3">
                  <c:v>INM</c:v>
                </c:pt>
                <c:pt idx="4">
                  <c:v>M</c:v>
                </c:pt>
                <c:pt idx="5">
                  <c:v>PB</c:v>
                </c:pt>
                <c:pt idx="6">
                  <c:v>POI</c:v>
                </c:pt>
                <c:pt idx="7">
                  <c:v>RIC</c:v>
                </c:pt>
              </c:strCache>
            </c:strRef>
          </c:cat>
          <c:val>
            <c:numRef>
              <c:f>Hoja1!$K$6:$K$13</c:f>
              <c:numCache>
                <c:formatCode>0.00%</c:formatCode>
                <c:ptCount val="8"/>
                <c:pt idx="0">
                  <c:v>0.83606557377049184</c:v>
                </c:pt>
                <c:pt idx="1">
                  <c:v>0.97222222222222221</c:v>
                </c:pt>
                <c:pt idx="2">
                  <c:v>0.85</c:v>
                </c:pt>
                <c:pt idx="3">
                  <c:v>0.87037037037037035</c:v>
                </c:pt>
                <c:pt idx="4">
                  <c:v>0.84</c:v>
                </c:pt>
                <c:pt idx="5">
                  <c:v>0.94736842105263153</c:v>
                </c:pt>
                <c:pt idx="6">
                  <c:v>0.90566037735849059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206-4A48-B5DE-34A86303AD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36117647"/>
        <c:axId val="1036118063"/>
        <c:axId val="0"/>
      </c:bar3DChart>
      <c:catAx>
        <c:axId val="1036117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1036118063"/>
        <c:crosses val="autoZero"/>
        <c:auto val="1"/>
        <c:lblAlgn val="ctr"/>
        <c:lblOffset val="100"/>
        <c:noMultiLvlLbl val="0"/>
      </c:catAx>
      <c:valAx>
        <c:axId val="1036118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1036117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419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5667-17F7-5545-9327-D5E8C4E741EE}" type="datetimeFigureOut">
              <a:rPr lang="es-MX" smtClean="0"/>
              <a:t>19/06/2024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F35-736C-2447-A31A-68309FF2E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9156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5667-17F7-5545-9327-D5E8C4E741EE}" type="datetimeFigureOut">
              <a:rPr lang="es-MX" smtClean="0"/>
              <a:t>19/06/2024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F35-736C-2447-A31A-68309FF2E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648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5667-17F7-5545-9327-D5E8C4E741EE}" type="datetimeFigureOut">
              <a:rPr lang="es-MX" smtClean="0"/>
              <a:t>19/06/2024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F35-736C-2447-A31A-68309FF2E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794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5667-17F7-5545-9327-D5E8C4E741EE}" type="datetimeFigureOut">
              <a:rPr lang="es-MX" smtClean="0"/>
              <a:t>19/06/2024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F35-736C-2447-A31A-68309FF2E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24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5667-17F7-5545-9327-D5E8C4E741EE}" type="datetimeFigureOut">
              <a:rPr lang="es-MX" smtClean="0"/>
              <a:t>19/06/2024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F35-736C-2447-A31A-68309FF2E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3716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5667-17F7-5545-9327-D5E8C4E741EE}" type="datetimeFigureOut">
              <a:rPr lang="es-MX" smtClean="0"/>
              <a:t>19/06/2024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F35-736C-2447-A31A-68309FF2E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6645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5667-17F7-5545-9327-D5E8C4E741EE}" type="datetimeFigureOut">
              <a:rPr lang="es-MX" smtClean="0"/>
              <a:t>19/06/2024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F35-736C-2447-A31A-68309FF2E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759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5667-17F7-5545-9327-D5E8C4E741EE}" type="datetimeFigureOut">
              <a:rPr lang="es-MX" smtClean="0"/>
              <a:t>19/06/2024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F35-736C-2447-A31A-68309FF2E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522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5667-17F7-5545-9327-D5E8C4E741EE}" type="datetimeFigureOut">
              <a:rPr lang="es-MX" smtClean="0"/>
              <a:t>19/06/2024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F35-736C-2447-A31A-68309FF2E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41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5667-17F7-5545-9327-D5E8C4E741EE}" type="datetimeFigureOut">
              <a:rPr lang="es-MX" smtClean="0"/>
              <a:t>19/06/2024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F35-736C-2447-A31A-68309FF2E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631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5667-17F7-5545-9327-D5E8C4E741EE}" type="datetimeFigureOut">
              <a:rPr lang="es-MX" smtClean="0"/>
              <a:t>19/06/2024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F35-736C-2447-A31A-68309FF2E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945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55667-17F7-5545-9327-D5E8C4E741EE}" type="datetimeFigureOut">
              <a:rPr lang="es-MX" smtClean="0"/>
              <a:t>19/06/2024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E8F35-736C-2447-A31A-68309FF2E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74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Marcador de contenido"/>
          <p:cNvSpPr txBox="1">
            <a:spLocks/>
          </p:cNvSpPr>
          <p:nvPr/>
        </p:nvSpPr>
        <p:spPr>
          <a:xfrm>
            <a:off x="4143983" y="4849091"/>
            <a:ext cx="5141423" cy="1389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000" dirty="0" smtClean="0"/>
              <a:t>Departamento</a:t>
            </a:r>
          </a:p>
          <a:p>
            <a:r>
              <a:rPr lang="es-MX" sz="2000" dirty="0" smtClean="0"/>
              <a:t> de Información y Estadista</a:t>
            </a:r>
          </a:p>
          <a:p>
            <a:r>
              <a:rPr lang="es-MX" sz="2000" dirty="0" smtClean="0"/>
              <a:t>Junio 2024</a:t>
            </a:r>
            <a:endParaRPr lang="es-MX" sz="2000" dirty="0"/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4628560" y="1507009"/>
            <a:ext cx="3864991" cy="26493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b="1" dirty="0"/>
              <a:t>% de Eficiencia Terminal, </a:t>
            </a:r>
          </a:p>
          <a:p>
            <a:r>
              <a:rPr lang="es-ES" sz="2000" b="1" dirty="0" smtClean="0"/>
              <a:t>% </a:t>
            </a:r>
            <a:r>
              <a:rPr lang="es-ES" sz="2000" b="1" dirty="0"/>
              <a:t>Graduación, </a:t>
            </a:r>
            <a:endParaRPr lang="es-ES" sz="2000" b="1" dirty="0" smtClean="0"/>
          </a:p>
          <a:p>
            <a:r>
              <a:rPr lang="es-ES" sz="2000" b="1" dirty="0" smtClean="0"/>
              <a:t>% </a:t>
            </a:r>
            <a:r>
              <a:rPr lang="es-ES" sz="2000" b="1" dirty="0"/>
              <a:t>de Deserción y </a:t>
            </a:r>
            <a:endParaRPr lang="es-ES" sz="2000" b="1" dirty="0" smtClean="0"/>
          </a:p>
          <a:p>
            <a:r>
              <a:rPr lang="es-ES" sz="2000" b="1" dirty="0" smtClean="0"/>
              <a:t>% </a:t>
            </a:r>
            <a:r>
              <a:rPr lang="es-ES" sz="2000" b="1" dirty="0"/>
              <a:t>de Bajas por </a:t>
            </a:r>
            <a:r>
              <a:rPr lang="es-ES" sz="2000" b="1" dirty="0" smtClean="0"/>
              <a:t>Reprobación</a:t>
            </a:r>
          </a:p>
          <a:p>
            <a:r>
              <a:rPr lang="es-ES" sz="2000" b="1" dirty="0" smtClean="0"/>
              <a:t>INGENIERÍA 2022-2024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val="1433882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C38365-1054-0E40-8468-C7B55394E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99" y="357148"/>
            <a:ext cx="8645235" cy="545531"/>
          </a:xfrm>
        </p:spPr>
        <p:txBody>
          <a:bodyPr>
            <a:normAutofit fontScale="90000"/>
          </a:bodyPr>
          <a:lstStyle/>
          <a:p>
            <a:pPr algn="ctr"/>
            <a:r>
              <a:rPr lang="es-ES" sz="1800" b="1" dirty="0"/>
              <a:t>Universidad Tecnológica de Tehuacán </a:t>
            </a:r>
            <a:r>
              <a:rPr lang="es-419" sz="1800" b="1" dirty="0"/>
              <a:t/>
            </a:r>
            <a:br>
              <a:rPr lang="es-419" sz="1800" b="1" dirty="0"/>
            </a:br>
            <a:r>
              <a:rPr lang="es-ES" sz="1800" b="1" dirty="0"/>
              <a:t>Departamento de Información y </a:t>
            </a:r>
            <a:r>
              <a:rPr lang="es-ES" sz="1800" b="1" dirty="0" smtClean="0"/>
              <a:t>Estadística</a:t>
            </a:r>
            <a:endParaRPr lang="es-MX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39" y="313109"/>
            <a:ext cx="787053" cy="466231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66" y="398075"/>
            <a:ext cx="1015412" cy="388681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799" y="1995825"/>
            <a:ext cx="8645235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5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419" sz="1200" b="1" dirty="0" smtClean="0">
                <a:solidFill>
                  <a:srgbClr val="44536A"/>
                </a:solidFill>
                <a:ea typeface="Calibri" panose="020F0502020204030204" pitchFamily="34" charset="0"/>
              </a:rPr>
              <a:t>INGENIERÍA</a:t>
            </a:r>
          </a:p>
          <a:p>
            <a:pPr marL="0" marR="0" lvl="0" indent="15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419" sz="1200" b="1" i="0" u="none" strike="noStrike" cap="none" normalizeH="0" baseline="0" dirty="0" smtClean="0">
                <a:ln>
                  <a:noFill/>
                </a:ln>
                <a:solidFill>
                  <a:srgbClr val="44536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GENERACIÓN 2022-2024</a:t>
            </a:r>
          </a:p>
          <a:p>
            <a:pPr marL="0" marR="0" lvl="0" indent="15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1200" b="1" i="0" u="none" strike="noStrike" cap="none" normalizeH="0" baseline="0" dirty="0" smtClean="0">
              <a:ln>
                <a:noFill/>
              </a:ln>
              <a:solidFill>
                <a:srgbClr val="44536A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419" dirty="0"/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419" dirty="0"/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419" dirty="0"/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419" dirty="0"/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419" dirty="0"/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5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97339" y="943606"/>
            <a:ext cx="87526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En la siguiente tabla se muestran los programas educativos de nivel </a:t>
            </a:r>
            <a:r>
              <a:rPr lang="es-ES" dirty="0" smtClean="0"/>
              <a:t>ingeniería </a:t>
            </a:r>
            <a:r>
              <a:rPr lang="es-ES" dirty="0"/>
              <a:t>que concluyeron su plan de estudios en </a:t>
            </a:r>
            <a:r>
              <a:rPr lang="es-ES" dirty="0" smtClean="0"/>
              <a:t>abril </a:t>
            </a:r>
            <a:r>
              <a:rPr lang="es-ES" dirty="0"/>
              <a:t>de </a:t>
            </a:r>
            <a:r>
              <a:rPr lang="es-ES" dirty="0" smtClean="0"/>
              <a:t>2024, </a:t>
            </a:r>
            <a:r>
              <a:rPr lang="es-ES" dirty="0"/>
              <a:t>encontraran % de Eficiencia Terminal, % Graduación, % de Deserción y </a:t>
            </a:r>
            <a:r>
              <a:rPr lang="es-ES" dirty="0" smtClean="0"/>
              <a:t>% </a:t>
            </a:r>
            <a:r>
              <a:rPr lang="es-ES" dirty="0"/>
              <a:t>de Bajas por Reprobación.</a:t>
            </a:r>
            <a:endParaRPr lang="es-419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240" y="2498787"/>
            <a:ext cx="8670794" cy="3971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000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C38365-1054-0E40-8468-C7B55394E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99" y="357148"/>
            <a:ext cx="8645235" cy="545531"/>
          </a:xfrm>
        </p:spPr>
        <p:txBody>
          <a:bodyPr>
            <a:normAutofit fontScale="90000"/>
          </a:bodyPr>
          <a:lstStyle/>
          <a:p>
            <a:pPr algn="ctr"/>
            <a:r>
              <a:rPr lang="es-ES" sz="1800" b="1" dirty="0"/>
              <a:t>Universidad Tecnológica de Tehuacán </a:t>
            </a:r>
            <a:r>
              <a:rPr lang="es-419" sz="1800" b="1" dirty="0"/>
              <a:t/>
            </a:r>
            <a:br>
              <a:rPr lang="es-419" sz="1800" b="1" dirty="0"/>
            </a:br>
            <a:r>
              <a:rPr lang="es-ES" sz="1800" b="1" dirty="0"/>
              <a:t>Departamento de Información y </a:t>
            </a:r>
            <a:r>
              <a:rPr lang="es-ES" sz="1800" b="1" dirty="0" smtClean="0"/>
              <a:t>Estadística</a:t>
            </a:r>
            <a:endParaRPr lang="es-MX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39" y="313109"/>
            <a:ext cx="787053" cy="466231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66" y="398075"/>
            <a:ext cx="1015412" cy="388681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7959" y="1164553"/>
            <a:ext cx="8645235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5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419" sz="1200" b="1" dirty="0" smtClean="0">
                <a:solidFill>
                  <a:srgbClr val="44536A"/>
                </a:solidFill>
                <a:ea typeface="Calibri" panose="020F0502020204030204" pitchFamily="34" charset="0"/>
              </a:rPr>
              <a:t>INGENIERÍA</a:t>
            </a:r>
          </a:p>
          <a:p>
            <a:pPr marL="0" marR="0" lvl="0" indent="15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419" sz="1200" b="1" i="0" u="none" strike="noStrike" cap="none" normalizeH="0" baseline="0" dirty="0" smtClean="0">
                <a:ln>
                  <a:noFill/>
                </a:ln>
                <a:solidFill>
                  <a:srgbClr val="44536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GENERACIÓN </a:t>
            </a:r>
            <a:r>
              <a:rPr kumimoji="0" lang="es-ES" altLang="es-419" sz="1200" b="1" i="0" u="none" strike="noStrike" cap="none" normalizeH="0" baseline="0" dirty="0" smtClean="0">
                <a:ln>
                  <a:noFill/>
                </a:ln>
                <a:solidFill>
                  <a:srgbClr val="44536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2024-GENERACIÓN 2023</a:t>
            </a:r>
            <a:endParaRPr kumimoji="0" lang="es-ES" altLang="es-419" sz="1200" b="1" i="0" u="none" strike="noStrike" cap="none" normalizeH="0" baseline="0" dirty="0" smtClean="0">
              <a:ln>
                <a:noFill/>
              </a:ln>
              <a:solidFill>
                <a:srgbClr val="44536A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15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1200" b="1" i="0" u="none" strike="noStrike" cap="none" normalizeH="0" baseline="0" dirty="0" smtClean="0">
              <a:ln>
                <a:noFill/>
              </a:ln>
              <a:solidFill>
                <a:srgbClr val="44536A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419" dirty="0"/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419" dirty="0"/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419" dirty="0"/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419" dirty="0"/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419" dirty="0"/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5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748710"/>
              </p:ext>
            </p:extLst>
          </p:nvPr>
        </p:nvGraphicFramePr>
        <p:xfrm>
          <a:off x="864347" y="1773383"/>
          <a:ext cx="7418677" cy="4322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68917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C38365-1054-0E40-8468-C7B55394E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99" y="357148"/>
            <a:ext cx="8645235" cy="545531"/>
          </a:xfrm>
        </p:spPr>
        <p:txBody>
          <a:bodyPr>
            <a:normAutofit fontScale="90000"/>
          </a:bodyPr>
          <a:lstStyle/>
          <a:p>
            <a:pPr algn="ctr"/>
            <a:r>
              <a:rPr lang="es-ES" sz="1800" b="1" dirty="0"/>
              <a:t>Universidad Tecnológica de Tehuacán </a:t>
            </a:r>
            <a:r>
              <a:rPr lang="es-419" sz="1800" b="1" dirty="0"/>
              <a:t/>
            </a:r>
            <a:br>
              <a:rPr lang="es-419" sz="1800" b="1" dirty="0"/>
            </a:br>
            <a:r>
              <a:rPr lang="es-ES" sz="1800" b="1" dirty="0"/>
              <a:t>Departamento de Información y </a:t>
            </a:r>
            <a:r>
              <a:rPr lang="es-ES" sz="1800" b="1" dirty="0" smtClean="0"/>
              <a:t>Estadística</a:t>
            </a:r>
            <a:endParaRPr lang="es-MX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39" y="313109"/>
            <a:ext cx="787053" cy="466231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66" y="398075"/>
            <a:ext cx="1015412" cy="388681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7959" y="1164553"/>
            <a:ext cx="8645235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5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419" sz="1200" b="1" dirty="0" smtClean="0">
                <a:solidFill>
                  <a:srgbClr val="44536A"/>
                </a:solidFill>
                <a:ea typeface="Calibri" panose="020F0502020204030204" pitchFamily="34" charset="0"/>
              </a:rPr>
              <a:t>INGENIERÍA</a:t>
            </a:r>
          </a:p>
          <a:p>
            <a:pPr marL="0" marR="0" lvl="0" indent="15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419" sz="1200" b="1" i="0" u="none" strike="noStrike" cap="none" normalizeH="0" baseline="0" dirty="0" smtClean="0">
                <a:ln>
                  <a:noFill/>
                </a:ln>
                <a:solidFill>
                  <a:srgbClr val="44536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GENERACIÓN </a:t>
            </a:r>
            <a:r>
              <a:rPr kumimoji="0" lang="es-ES" altLang="es-419" sz="1200" b="1" i="0" u="none" strike="noStrike" cap="none" normalizeH="0" baseline="0" dirty="0" smtClean="0">
                <a:ln>
                  <a:noFill/>
                </a:ln>
                <a:solidFill>
                  <a:srgbClr val="44536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2024-GENERACIÓN 2023</a:t>
            </a:r>
            <a:endParaRPr kumimoji="0" lang="es-ES" altLang="es-419" sz="1200" b="1" i="0" u="none" strike="noStrike" cap="none" normalizeH="0" baseline="0" dirty="0" smtClean="0">
              <a:ln>
                <a:noFill/>
              </a:ln>
              <a:solidFill>
                <a:srgbClr val="44536A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15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1200" b="1" i="0" u="none" strike="noStrike" cap="none" normalizeH="0" baseline="0" dirty="0" smtClean="0">
              <a:ln>
                <a:noFill/>
              </a:ln>
              <a:solidFill>
                <a:srgbClr val="44536A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419" dirty="0"/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419" dirty="0"/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419" dirty="0"/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419" dirty="0"/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419" dirty="0"/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5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9248539"/>
              </p:ext>
            </p:extLst>
          </p:nvPr>
        </p:nvGraphicFramePr>
        <p:xfrm>
          <a:off x="984392" y="1914523"/>
          <a:ext cx="7125566" cy="4320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7323659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476</TotalTime>
  <Words>118</Words>
  <Application>Microsoft Office PowerPoint</Application>
  <PresentationFormat>Presentación en pantalla (4:3)</PresentationFormat>
  <Paragraphs>73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Universidad Tecnológica de Tehuacán  Departamento de Información y Estadística</vt:lpstr>
      <vt:lpstr>Universidad Tecnológica de Tehuacán  Departamento de Información y Estadística</vt:lpstr>
      <vt:lpstr>Universidad Tecnológica de Tehuacán  Departamento de Información y Estadística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Janet</cp:lastModifiedBy>
  <cp:revision>50</cp:revision>
  <dcterms:created xsi:type="dcterms:W3CDTF">2020-07-13T17:25:55Z</dcterms:created>
  <dcterms:modified xsi:type="dcterms:W3CDTF">2024-06-19T17:11:47Z</dcterms:modified>
</cp:coreProperties>
</file>